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7" r:id="rId3"/>
    <p:sldId id="261" r:id="rId4"/>
    <p:sldId id="258" r:id="rId5"/>
    <p:sldId id="263" r:id="rId6"/>
    <p:sldId id="264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4A18C-2459-4009-95F7-12479AF45B5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56E39-744A-4844-B01B-B2EBF16FB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0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F3184BE4-D5CF-4AC7-B841-0E69467CCF11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6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10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57409F-DA0C-430C-9379-B05687346A1F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0A1E50-194F-4CB9-A6E7-7D3937FB7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9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5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4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7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9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0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2B5B9-CD11-46B3-B5B8-C5424D8DDA8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A70A-BF46-4B4E-B5EA-8CC141C9C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tags" Target="../tags/tag1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6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35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3.wmf"/><Relationship Id="rId25" Type="http://schemas.openxmlformats.org/officeDocument/2006/relationships/image" Target="../media/image37.wmf"/><Relationship Id="rId2" Type="http://schemas.openxmlformats.org/officeDocument/2006/relationships/tags" Target="../tags/tag4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24" Type="http://schemas.openxmlformats.org/officeDocument/2006/relationships/oleObject" Target="../embeddings/oleObject37.bin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3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1989138" y="2636838"/>
            <a:ext cx="6759575" cy="3027362"/>
          </a:xfrm>
          <a:prstGeom prst="roundRect">
            <a:avLst>
              <a:gd name="adj" fmla="val 16667"/>
            </a:avLst>
          </a:prstGeom>
          <a:solidFill>
            <a:schemeClr val="accent3">
              <a:lumMod val="95000"/>
            </a:schemeClr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80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46085" name="WordArt 5"/>
          <p:cNvSpPr>
            <a:spLocks noChangeArrowheads="1" noChangeShapeType="1" noTextEdit="1"/>
          </p:cNvSpPr>
          <p:nvPr/>
        </p:nvSpPr>
        <p:spPr bwMode="auto">
          <a:xfrm>
            <a:off x="838201" y="1557338"/>
            <a:ext cx="7837488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Normal3" dir="b"/>
            </a:scene3d>
            <a:sp3d prstMaterial="legacyMatte">
              <a:extrusionClr>
                <a:srgbClr val="0066CC"/>
              </a:extrusionClr>
            </a:sp3d>
          </a:bodyPr>
          <a:lstStyle/>
          <a:p>
            <a:r>
              <a:rPr lang="en-US" sz="1800" b="1" kern="10" dirty="0">
                <a:ln w="9525">
                  <a:round/>
                  <a:headEnd/>
                  <a:tailEnd/>
                </a:ln>
                <a:solidFill>
                  <a:srgbClr val="000099"/>
                </a:solidFill>
                <a:latin typeface="Times New Roman"/>
                <a:cs typeface="Times New Roman"/>
              </a:rPr>
              <a:t>BÀI 2. TÍCH </a:t>
            </a:r>
            <a:r>
              <a:rPr lang="en-US" sz="1800" b="1" kern="10" dirty="0" smtClean="0">
                <a:ln w="9525">
                  <a:round/>
                  <a:headEnd/>
                  <a:tailEnd/>
                </a:ln>
                <a:solidFill>
                  <a:srgbClr val="000099"/>
                </a:solidFill>
                <a:latin typeface="Times New Roman"/>
                <a:cs typeface="Times New Roman"/>
              </a:rPr>
              <a:t>PHÂN(T2) </a:t>
            </a:r>
            <a:endParaRPr lang="en-US" sz="1800" b="1" kern="10" dirty="0">
              <a:ln w="9525">
                <a:round/>
                <a:headEnd/>
                <a:tailEnd/>
              </a:ln>
              <a:solidFill>
                <a:srgbClr val="000099"/>
              </a:solidFill>
              <a:latin typeface="Times New Roman"/>
              <a:cs typeface="Times New Roman"/>
            </a:endParaRPr>
          </a:p>
        </p:txBody>
      </p:sp>
      <p:sp>
        <p:nvSpPr>
          <p:cNvPr id="5120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46087" name="Picture 7" descr="pe0767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149725"/>
            <a:ext cx="1766887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2627313" y="3789363"/>
            <a:ext cx="5683250" cy="0"/>
          </a:xfrm>
          <a:prstGeom prst="lin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3132138" y="2781300"/>
            <a:ext cx="4611687" cy="838200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sz="3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stote" pitchFamily="34" charset="0"/>
              </a:rPr>
              <a:t>Néi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stote" pitchFamily="34" charset="0"/>
              </a:rPr>
              <a:t> dung </a:t>
            </a:r>
            <a:r>
              <a:rPr lang="en-US" sz="3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stote" pitchFamily="34" charset="0"/>
              </a:rPr>
              <a:t>bµi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stote" pitchFamily="34" charset="0"/>
              </a:rPr>
              <a:t> d¹y</a:t>
            </a:r>
            <a:r>
              <a:rPr lang="en-US" sz="3600" dirty="0">
                <a:solidFill>
                  <a:srgbClr val="99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stote" pitchFamily="34" charset="0"/>
              </a:rPr>
              <a:t> 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195513" y="3844925"/>
            <a:ext cx="6408737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71500" indent="-571500" algn="l">
              <a:spcBef>
                <a:spcPct val="50000"/>
              </a:spcBef>
              <a:buFontTx/>
              <a:buAutoNum type="romanUcPeriod"/>
              <a:defRPr/>
            </a:pPr>
            <a:r>
              <a:rPr lang="en-US" sz="2600" b="1" smtClean="0">
                <a:solidFill>
                  <a:srgbClr val="C00000"/>
                </a:solidFill>
                <a:cs typeface="Times New Roman" pitchFamily="18" charset="0"/>
              </a:rPr>
              <a:t>KHÁI NIỆM TÍCH PHÂN</a:t>
            </a:r>
          </a:p>
          <a:p>
            <a:pPr marL="571500" indent="-571500" algn="l">
              <a:spcBef>
                <a:spcPct val="50000"/>
              </a:spcBef>
              <a:buFontTx/>
              <a:buAutoNum type="romanUcPeriod" startAt="2"/>
              <a:defRPr/>
            </a:pPr>
            <a:r>
              <a:rPr lang="en-US" sz="2600" b="1" smtClean="0">
                <a:solidFill>
                  <a:srgbClr val="C00000"/>
                </a:solidFill>
                <a:cs typeface="Times New Roman" pitchFamily="18" charset="0"/>
              </a:rPr>
              <a:t>CÁC TÍNH CHẤT CỦA TÍCH PHÂN</a:t>
            </a:r>
          </a:p>
          <a:p>
            <a:pPr marL="0" indent="0" algn="l">
              <a:spcBef>
                <a:spcPct val="50000"/>
              </a:spcBef>
              <a:defRPr/>
            </a:pPr>
            <a:r>
              <a:rPr lang="en-US" sz="2600" b="1" smtClean="0">
                <a:cs typeface="Times New Roman" pitchFamily="18" charset="0"/>
              </a:rPr>
              <a:t>III.  PH</a:t>
            </a:r>
            <a:r>
              <a:rPr lang="vi-VN" sz="2600" b="1" smtClean="0">
                <a:cs typeface="Times New Roman" pitchFamily="18" charset="0"/>
              </a:rPr>
              <a:t>ƯƠ</a:t>
            </a:r>
            <a:r>
              <a:rPr lang="en-US" sz="2600" b="1" smtClean="0">
                <a:cs typeface="Times New Roman" pitchFamily="18" charset="0"/>
              </a:rPr>
              <a:t>NG PHÁP TÍNH TÍCH PHÂN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763" y="0"/>
            <a:ext cx="9144000" cy="95408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solidFill>
                  <a:srgbClr val="C00000"/>
                </a:solidFill>
              </a:rPr>
              <a:t>CH</a:t>
            </a:r>
            <a:r>
              <a:rPr lang="vi-VN" sz="2800" b="1" smtClean="0">
                <a:solidFill>
                  <a:srgbClr val="C00000"/>
                </a:solidFill>
              </a:rPr>
              <a:t>ƯƠ</a:t>
            </a:r>
            <a:r>
              <a:rPr lang="en-US" sz="2800" b="1" smtClean="0">
                <a:solidFill>
                  <a:srgbClr val="C00000"/>
                </a:solidFill>
              </a:rPr>
              <a:t>NG III.</a:t>
            </a:r>
          </a:p>
          <a:p>
            <a:pPr eaLnBrk="1" hangingPunct="1">
              <a:defRPr/>
            </a:pPr>
            <a:r>
              <a:rPr lang="en-US" sz="2800" b="1" smtClean="0">
                <a:solidFill>
                  <a:srgbClr val="C00000"/>
                </a:solidFill>
              </a:rPr>
              <a:t>NGUYÊN HÀM – TÍCH PHÂN VÀ ỨNG DỤNG  </a:t>
            </a:r>
          </a:p>
        </p:txBody>
      </p:sp>
    </p:spTree>
    <p:extLst>
      <p:ext uri="{BB962C8B-B14F-4D97-AF65-F5344CB8AC3E}">
        <p14:creationId xmlns:p14="http://schemas.microsoft.com/office/powerpoint/2010/main" val="5831755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  <p:bldP spid="46085" grpId="0" animBg="1"/>
      <p:bldP spid="46094" grpId="0" animBg="1"/>
      <p:bldP spid="460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1001760"/>
            <a:ext cx="8534400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 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spcAft>
                <a:spcPts val="3600"/>
              </a:spcAft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Aft>
                <a:spcPts val="3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18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T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ích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phân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9101"/>
              </p:ext>
            </p:extLst>
          </p:nvPr>
        </p:nvGraphicFramePr>
        <p:xfrm>
          <a:off x="533400" y="2362200"/>
          <a:ext cx="26924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4" imgW="1358640" imgH="520560" progId="Equation.DSMT4">
                  <p:embed/>
                </p:oleObj>
              </mc:Choice>
              <mc:Fallback>
                <p:oleObj name="Equation" r:id="rId4" imgW="13586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62200"/>
                        <a:ext cx="26924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834361"/>
              </p:ext>
            </p:extLst>
          </p:nvPr>
        </p:nvGraphicFramePr>
        <p:xfrm>
          <a:off x="252412" y="3733800"/>
          <a:ext cx="53863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6" imgW="2717640" imgH="609480" progId="Equation.DSMT4">
                  <p:embed/>
                </p:oleObj>
              </mc:Choice>
              <mc:Fallback>
                <p:oleObj name="Equation" r:id="rId6" imgW="27176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" y="3733800"/>
                        <a:ext cx="538638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90979"/>
              </p:ext>
            </p:extLst>
          </p:nvPr>
        </p:nvGraphicFramePr>
        <p:xfrm>
          <a:off x="4038600" y="2438400"/>
          <a:ext cx="2754312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8" imgW="1193760" imgH="469800" progId="Equation.3">
                  <p:embed/>
                </p:oleObj>
              </mc:Choice>
              <mc:Fallback>
                <p:oleObj name="Equation" r:id="rId8" imgW="1193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438400"/>
                        <a:ext cx="2754312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836052"/>
              </p:ext>
            </p:extLst>
          </p:nvPr>
        </p:nvGraphicFramePr>
        <p:xfrm>
          <a:off x="236951" y="5105400"/>
          <a:ext cx="27543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10" imgW="1193760" imgH="469800" progId="Equation.3">
                  <p:embed/>
                </p:oleObj>
              </mc:Choice>
              <mc:Fallback>
                <p:oleObj name="Equation" r:id="rId10" imgW="1193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51" y="5105400"/>
                        <a:ext cx="27543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292919"/>
              </p:ext>
            </p:extLst>
          </p:nvPr>
        </p:nvGraphicFramePr>
        <p:xfrm>
          <a:off x="2971800" y="5257800"/>
          <a:ext cx="243363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12" imgW="1054080" imgH="279360" progId="Equation.3">
                  <p:embed/>
                </p:oleObj>
              </mc:Choice>
              <mc:Fallback>
                <p:oleObj name="Equation" r:id="rId12" imgW="10540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257800"/>
                        <a:ext cx="2433638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620099"/>
              </p:ext>
            </p:extLst>
          </p:nvPr>
        </p:nvGraphicFramePr>
        <p:xfrm>
          <a:off x="2895600" y="5976898"/>
          <a:ext cx="371951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14" imgW="1612800" imgH="228600" progId="Equation.3">
                  <p:embed/>
                </p:oleObj>
              </mc:Choice>
              <mc:Fallback>
                <p:oleObj name="Equation" r:id="rId14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976898"/>
                        <a:ext cx="371951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881322"/>
              </p:ext>
            </p:extLst>
          </p:nvPr>
        </p:nvGraphicFramePr>
        <p:xfrm>
          <a:off x="6705600" y="6050814"/>
          <a:ext cx="15525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16" imgW="672840" imgH="177480" progId="Equation.3">
                  <p:embed/>
                </p:oleObj>
              </mc:Choice>
              <mc:Fallback>
                <p:oleObj name="Equation" r:id="rId16" imgW="6728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6050814"/>
                        <a:ext cx="15525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7763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1001760"/>
            <a:ext cx="8534400" cy="487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 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dung PP: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 eaLnBrk="1" hangingPunct="1">
              <a:spcBef>
                <a:spcPts val="18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algn="just" eaLnBrk="1" hangingPunct="1">
              <a:spcBef>
                <a:spcPts val="2400"/>
              </a:spcBef>
              <a:spcAft>
                <a:spcPts val="1200"/>
              </a:spcAft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ý.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cồng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kềnh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T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ích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phân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214425"/>
              </p:ext>
            </p:extLst>
          </p:nvPr>
        </p:nvGraphicFramePr>
        <p:xfrm>
          <a:off x="4038600" y="1787235"/>
          <a:ext cx="1785937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4" imgW="901440" imgH="520560" progId="Equation.DSMT4">
                  <p:embed/>
                </p:oleObj>
              </mc:Choice>
              <mc:Fallback>
                <p:oleObj name="Equation" r:id="rId4" imgW="9014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787235"/>
                        <a:ext cx="1785937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187065"/>
              </p:ext>
            </p:extLst>
          </p:nvPr>
        </p:nvGraphicFramePr>
        <p:xfrm>
          <a:off x="2324100" y="3020290"/>
          <a:ext cx="12573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6" imgW="634680" imgH="317160" progId="Equation.DSMT4">
                  <p:embed/>
                </p:oleObj>
              </mc:Choice>
              <mc:Fallback>
                <p:oleObj name="Equation" r:id="rId6" imgW="6346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020290"/>
                        <a:ext cx="12573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776215"/>
              </p:ext>
            </p:extLst>
          </p:nvPr>
        </p:nvGraphicFramePr>
        <p:xfrm>
          <a:off x="5243945" y="2971800"/>
          <a:ext cx="241458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8" imgW="1218960" imgH="317160" progId="Equation.DSMT4">
                  <p:embed/>
                </p:oleObj>
              </mc:Choice>
              <mc:Fallback>
                <p:oleObj name="Equation" r:id="rId8" imgW="12189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945" y="2971800"/>
                        <a:ext cx="2414588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309242"/>
              </p:ext>
            </p:extLst>
          </p:nvPr>
        </p:nvGraphicFramePr>
        <p:xfrm>
          <a:off x="2840180" y="3622965"/>
          <a:ext cx="42497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10" imgW="2145960" imgH="253800" progId="Equation.DSMT4">
                  <p:embed/>
                </p:oleObj>
              </mc:Choice>
              <mc:Fallback>
                <p:oleObj name="Equation" r:id="rId10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180" y="3622965"/>
                        <a:ext cx="424973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809521"/>
              </p:ext>
            </p:extLst>
          </p:nvPr>
        </p:nvGraphicFramePr>
        <p:xfrm>
          <a:off x="3678380" y="3931083"/>
          <a:ext cx="188595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12" imgW="952200" imgH="622080" progId="Equation.DSMT4">
                  <p:embed/>
                </p:oleObj>
              </mc:Choice>
              <mc:Fallback>
                <p:oleObj name="Equation" r:id="rId12" imgW="952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380" y="3931083"/>
                        <a:ext cx="188595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8978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49314321"/>
              </p:ext>
            </p:extLst>
          </p:nvPr>
        </p:nvGraphicFramePr>
        <p:xfrm>
          <a:off x="960438" y="1066801"/>
          <a:ext cx="2087562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4" imgW="1079280" imgH="469800" progId="Equation.3">
                  <p:embed/>
                </p:oleObj>
              </mc:Choice>
              <mc:Fallback>
                <p:oleObj name="Equation" r:id="rId4" imgW="1079280" imgH="469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1066801"/>
                        <a:ext cx="2087562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02441733"/>
              </p:ext>
            </p:extLst>
          </p:nvPr>
        </p:nvGraphicFramePr>
        <p:xfrm>
          <a:off x="985838" y="3754438"/>
          <a:ext cx="2408237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6" imgW="1307532" imgH="583947" progId="Equation.3">
                  <p:embed/>
                </p:oleObj>
              </mc:Choice>
              <mc:Fallback>
                <p:oleObj name="Equation" r:id="rId6" imgW="1307532" imgH="58394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754438"/>
                        <a:ext cx="2408237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457200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19475" y="1143000"/>
            <a:ext cx="4824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Đặt</a:t>
            </a:r>
            <a:r>
              <a:rPr lang="en-US" dirty="0"/>
              <a:t>     t = x + </a:t>
            </a:r>
            <a:r>
              <a:rPr lang="vi-VN" dirty="0" smtClean="0"/>
              <a:t>2</a:t>
            </a:r>
            <a:r>
              <a:rPr lang="en-US" dirty="0" smtClean="0"/>
              <a:t>  </a:t>
            </a:r>
            <a:r>
              <a:rPr lang="en-US" dirty="0">
                <a:sym typeface="Symbol" pitchFamily="18" charset="2"/>
              </a:rPr>
              <a:t> </a:t>
            </a:r>
            <a:r>
              <a:rPr lang="en-US" dirty="0" err="1">
                <a:sym typeface="Symbol" pitchFamily="18" charset="2"/>
              </a:rPr>
              <a:t>dt</a:t>
            </a:r>
            <a:r>
              <a:rPr lang="en-US" dirty="0">
                <a:sym typeface="Symbol" pitchFamily="18" charset="2"/>
              </a:rPr>
              <a:t> =  dx</a:t>
            </a:r>
          </a:p>
          <a:p>
            <a:pPr eaLnBrk="1" hangingPunct="1"/>
            <a:r>
              <a:rPr lang="en-US" dirty="0" err="1">
                <a:sym typeface="Symbol" pitchFamily="18" charset="2"/>
              </a:rPr>
              <a:t>Đổi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cận</a:t>
            </a:r>
            <a:r>
              <a:rPr lang="en-US" dirty="0">
                <a:sym typeface="Symbol" pitchFamily="18" charset="2"/>
              </a:rPr>
              <a:t>  </a:t>
            </a:r>
            <a:r>
              <a:rPr lang="vi-VN" dirty="0" smtClean="0">
                <a:sym typeface="Symbol" pitchFamily="18" charset="2"/>
              </a:rPr>
              <a:t>  </a:t>
            </a:r>
            <a:r>
              <a:rPr lang="en-US" dirty="0" smtClean="0">
                <a:sym typeface="Symbol" pitchFamily="18" charset="2"/>
              </a:rPr>
              <a:t>x  = </a:t>
            </a:r>
            <a:r>
              <a:rPr lang="en-US" dirty="0">
                <a:sym typeface="Symbol" pitchFamily="18" charset="2"/>
              </a:rPr>
              <a:t>1  </a:t>
            </a:r>
            <a:r>
              <a:rPr lang="en-US" dirty="0" smtClean="0">
                <a:sym typeface="Symbol"/>
              </a:rPr>
              <a:t> t =</a:t>
            </a:r>
            <a:r>
              <a:rPr lang="en-US" dirty="0" smtClean="0">
                <a:sym typeface="Symbol" pitchFamily="18" charset="2"/>
              </a:rPr>
              <a:t> 3</a:t>
            </a:r>
            <a:endParaRPr lang="en-US" dirty="0">
              <a:sym typeface="Symbol" pitchFamily="18" charset="2"/>
            </a:endParaRPr>
          </a:p>
          <a:p>
            <a:pPr eaLnBrk="1" hangingPunct="1"/>
            <a:r>
              <a:rPr lang="en-US" dirty="0">
                <a:sym typeface="Symbol" pitchFamily="18" charset="2"/>
              </a:rPr>
              <a:t>                 </a:t>
            </a:r>
            <a:r>
              <a:rPr lang="en-US" dirty="0" smtClean="0">
                <a:sym typeface="Symbol" pitchFamily="18" charset="2"/>
              </a:rPr>
              <a:t>x =  2 </a:t>
            </a:r>
            <a:r>
              <a:rPr lang="en-US" dirty="0" smtClean="0">
                <a:sym typeface="Symbol"/>
              </a:rPr>
              <a:t> t = 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vi-VN" dirty="0" smtClean="0">
                <a:sym typeface="Symbol" pitchFamily="18" charset="2"/>
              </a:rPr>
              <a:t>4</a:t>
            </a:r>
            <a:endParaRPr lang="en-US" dirty="0">
              <a:sym typeface="Symbol" pitchFamily="18" charset="2"/>
            </a:endParaRPr>
          </a:p>
          <a:p>
            <a:pPr eaLnBrk="1" hangingPunct="1"/>
            <a:endParaRPr lang="en-US" dirty="0"/>
          </a:p>
        </p:txBody>
      </p:sp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94915930"/>
              </p:ext>
            </p:extLst>
          </p:nvPr>
        </p:nvGraphicFramePr>
        <p:xfrm>
          <a:off x="1233488" y="2492375"/>
          <a:ext cx="24987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8" imgW="1015920" imgH="507960" progId="Equation.3">
                  <p:embed/>
                </p:oleObj>
              </mc:Choice>
              <mc:Fallback>
                <p:oleObj name="Equation" r:id="rId8" imgW="1015920" imgH="50796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2492375"/>
                        <a:ext cx="249872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878529"/>
              </p:ext>
            </p:extLst>
          </p:nvPr>
        </p:nvGraphicFramePr>
        <p:xfrm>
          <a:off x="4062413" y="2492375"/>
          <a:ext cx="162877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10" imgW="698400" imgH="419040" progId="Equation.3">
                  <p:embed/>
                </p:oleObj>
              </mc:Choice>
              <mc:Fallback>
                <p:oleObj name="Equation" r:id="rId10" imgW="698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413" y="2492375"/>
                        <a:ext cx="1628775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19475" y="4092575"/>
            <a:ext cx="5329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           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/>
              <a:t>t = </a:t>
            </a:r>
            <a:r>
              <a:rPr lang="en-US" dirty="0" err="1"/>
              <a:t>cosx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 err="1">
                <a:sym typeface="Symbol" pitchFamily="18" charset="2"/>
              </a:rPr>
              <a:t>dt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 smtClean="0">
                <a:sym typeface="Symbol" pitchFamily="18" charset="2"/>
              </a:rPr>
              <a:t>- </a:t>
            </a:r>
            <a:r>
              <a:rPr lang="en-US" dirty="0" err="1" smtClean="0">
                <a:sym typeface="Symbol" pitchFamily="18" charset="2"/>
              </a:rPr>
              <a:t>sinx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dx </a:t>
            </a: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356100" y="4492625"/>
            <a:ext cx="34559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  </a:t>
            </a:r>
            <a:r>
              <a:rPr lang="en-US" dirty="0" smtClean="0"/>
              <a:t>x = 0 </a:t>
            </a:r>
            <a:r>
              <a:rPr lang="en-US" dirty="0" smtClean="0">
                <a:sym typeface="Symbol"/>
              </a:rPr>
              <a:t> t = 1 </a:t>
            </a:r>
          </a:p>
          <a:p>
            <a:pPr eaLnBrk="1" hangingPunct="1"/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      x = </a:t>
            </a:r>
            <a:r>
              <a:rPr lang="el-GR" dirty="0"/>
              <a:t>π</a:t>
            </a:r>
            <a:r>
              <a:rPr lang="en-US" dirty="0" smtClean="0"/>
              <a:t>/2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 t = 0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Grp="1" noChangeAspect="1"/>
          </p:cNvGraphicFramePr>
          <p:nvPr/>
        </p:nvGraphicFramePr>
        <p:xfrm>
          <a:off x="1331913" y="5302250"/>
          <a:ext cx="5853112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12" imgW="1828800" imgH="508000" progId="Equation.3">
                  <p:embed/>
                </p:oleObj>
              </mc:Choice>
              <mc:Fallback>
                <p:oleObj name="Equation" r:id="rId12" imgW="1828800" imgH="5080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302250"/>
                        <a:ext cx="5853112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9928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324464" y="0"/>
            <a:ext cx="8534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cs typeface="Times New Roman" pitchFamily="18" charset="0"/>
              </a:rPr>
              <a:t>III .  </a:t>
            </a:r>
            <a:r>
              <a:rPr lang="en-US" sz="2800" b="1" dirty="0" err="1">
                <a:cs typeface="Times New Roman" pitchFamily="18" charset="0"/>
              </a:rPr>
              <a:t>Các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phương</a:t>
            </a:r>
            <a:r>
              <a:rPr lang="en-US" sz="2800" b="1" dirty="0">
                <a:cs typeface="Times New Roman" pitchFamily="18" charset="0"/>
              </a:rPr>
              <a:t>  </a:t>
            </a:r>
            <a:r>
              <a:rPr lang="en-US" sz="2800" b="1" dirty="0" err="1">
                <a:cs typeface="Times New Roman" pitchFamily="18" charset="0"/>
              </a:rPr>
              <a:t>pháp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tính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tích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phân</a:t>
            </a:r>
            <a:r>
              <a:rPr lang="en-US" sz="2800" b="1" dirty="0">
                <a:cs typeface="Times New Roman" pitchFamily="18" charset="0"/>
              </a:rPr>
              <a:t>:</a:t>
            </a:r>
            <a:endParaRPr lang="en-US" sz="2800" dirty="0"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cs typeface="Times New Roman" pitchFamily="18" charset="0"/>
              </a:rPr>
              <a:t> 3.  </a:t>
            </a:r>
            <a:r>
              <a:rPr lang="en-US" sz="2800" b="1" dirty="0" err="1">
                <a:cs typeface="Times New Roman" pitchFamily="18" charset="0"/>
              </a:rPr>
              <a:t>Phương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pháp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u="sng" dirty="0" err="1">
                <a:cs typeface="Times New Roman" pitchFamily="18" charset="0"/>
              </a:rPr>
              <a:t>tích</a:t>
            </a:r>
            <a:r>
              <a:rPr lang="en-US" sz="2800" b="1" u="sng" dirty="0">
                <a:cs typeface="Times New Roman" pitchFamily="18" charset="0"/>
              </a:rPr>
              <a:t> </a:t>
            </a:r>
            <a:r>
              <a:rPr lang="en-US" sz="2800" b="1" u="sng" dirty="0" err="1">
                <a:cs typeface="Times New Roman" pitchFamily="18" charset="0"/>
              </a:rPr>
              <a:t>phân</a:t>
            </a:r>
            <a:r>
              <a:rPr lang="en-US" sz="2800" b="1" u="sng" dirty="0">
                <a:cs typeface="Times New Roman" pitchFamily="18" charset="0"/>
              </a:rPr>
              <a:t> </a:t>
            </a:r>
            <a:r>
              <a:rPr lang="en-US" sz="2800" b="1" u="sng" dirty="0" err="1">
                <a:cs typeface="Times New Roman" pitchFamily="18" charset="0"/>
              </a:rPr>
              <a:t>từng</a:t>
            </a:r>
            <a:r>
              <a:rPr lang="en-US" sz="2800" b="1" u="sng" dirty="0">
                <a:cs typeface="Times New Roman" pitchFamily="18" charset="0"/>
              </a:rPr>
              <a:t> </a:t>
            </a:r>
            <a:r>
              <a:rPr lang="en-US" sz="2800" b="1" u="sng" dirty="0" err="1">
                <a:cs typeface="Times New Roman" pitchFamily="18" charset="0"/>
              </a:rPr>
              <a:t>phần</a:t>
            </a:r>
            <a:r>
              <a:rPr lang="en-US" sz="2800" b="1" u="sng" dirty="0"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600200" y="1671638"/>
            <a:ext cx="426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Với P(x) là đa thức, ta có: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57200" y="1595438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latin typeface="Times New Roman" pitchFamily="18" charset="0"/>
              </a:rPr>
              <a:t>Chú ý</a:t>
            </a:r>
            <a:r>
              <a:rPr lang="en-US" sz="2400">
                <a:latin typeface="Times New Roman" pitchFamily="18" charset="0"/>
              </a:rPr>
              <a:t>: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228600" y="237648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</a:rPr>
              <a:t>1) </a:t>
            </a:r>
          </a:p>
        </p:txBody>
      </p:sp>
      <p:graphicFrame>
        <p:nvGraphicFramePr>
          <p:cNvPr id="11270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85800" y="2362200"/>
          <a:ext cx="28543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3" imgW="1219200" imgH="279400" progId="Equation.3">
                  <p:embed/>
                </p:oleObj>
              </mc:Choice>
              <mc:Fallback>
                <p:oleObj name="Equation" r:id="rId3" imgW="12192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62200"/>
                        <a:ext cx="28543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3"/>
          <p:cNvGraphicFramePr>
            <a:graphicFrameLocks noChangeAspect="1"/>
          </p:cNvGraphicFramePr>
          <p:nvPr/>
        </p:nvGraphicFramePr>
        <p:xfrm>
          <a:off x="811213" y="3505200"/>
          <a:ext cx="284638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5" imgW="1244600" imgH="279400" progId="Equation.3">
                  <p:embed/>
                </p:oleObj>
              </mc:Choice>
              <mc:Fallback>
                <p:oleObj name="Equation" r:id="rId5" imgW="12446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3505200"/>
                        <a:ext cx="284638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4"/>
          <p:cNvGraphicFramePr>
            <a:graphicFrameLocks noChangeAspect="1"/>
          </p:cNvGraphicFramePr>
          <p:nvPr/>
        </p:nvGraphicFramePr>
        <p:xfrm>
          <a:off x="838200" y="4419600"/>
          <a:ext cx="21336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7" imgW="838200" imgH="279400" progId="Equation.3">
                  <p:embed/>
                </p:oleObj>
              </mc:Choice>
              <mc:Fallback>
                <p:oleObj name="Equation" r:id="rId7" imgW="8382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419600"/>
                        <a:ext cx="21336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195763" y="2132013"/>
            <a:ext cx="3652837" cy="915987"/>
            <a:chOff x="2643" y="771"/>
            <a:chExt cx="2493" cy="673"/>
          </a:xfrm>
        </p:grpSpPr>
        <p:sp>
          <p:nvSpPr>
            <p:cNvPr id="11286" name="Text Box 13"/>
            <p:cNvSpPr txBox="1">
              <a:spLocks noChangeArrowheads="1"/>
            </p:cNvSpPr>
            <p:nvPr/>
          </p:nvSpPr>
          <p:spPr bwMode="auto">
            <a:xfrm>
              <a:off x="2643" y="930"/>
              <a:ext cx="67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Đặt</a:t>
              </a:r>
            </a:p>
          </p:txBody>
        </p:sp>
        <p:graphicFrame>
          <p:nvGraphicFramePr>
            <p:cNvPr id="11287" name="Object 9"/>
            <p:cNvGraphicFramePr>
              <a:graphicFrameLocks noChangeAspect="1"/>
            </p:cNvGraphicFramePr>
            <p:nvPr/>
          </p:nvGraphicFramePr>
          <p:xfrm>
            <a:off x="3360" y="771"/>
            <a:ext cx="1776" cy="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0" name="Equation" r:id="rId9" imgW="1206500" imgH="457200" progId="Equation.3">
                    <p:embed/>
                  </p:oleObj>
                </mc:Choice>
                <mc:Fallback>
                  <p:oleObj name="Equation" r:id="rId9" imgW="12065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771"/>
                          <a:ext cx="1776" cy="6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191000" y="3351213"/>
            <a:ext cx="3581400" cy="839787"/>
            <a:chOff x="2643" y="771"/>
            <a:chExt cx="2512" cy="673"/>
          </a:xfrm>
        </p:grpSpPr>
        <p:sp>
          <p:nvSpPr>
            <p:cNvPr id="11284" name="Text Box 19"/>
            <p:cNvSpPr txBox="1">
              <a:spLocks noChangeArrowheads="1"/>
            </p:cNvSpPr>
            <p:nvPr/>
          </p:nvSpPr>
          <p:spPr bwMode="auto">
            <a:xfrm>
              <a:off x="2643" y="930"/>
              <a:ext cx="67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Đặt</a:t>
              </a:r>
            </a:p>
          </p:txBody>
        </p:sp>
        <p:graphicFrame>
          <p:nvGraphicFramePr>
            <p:cNvPr id="11285" name="Object 8"/>
            <p:cNvGraphicFramePr>
              <a:graphicFrameLocks noChangeAspect="1"/>
            </p:cNvGraphicFramePr>
            <p:nvPr/>
          </p:nvGraphicFramePr>
          <p:xfrm>
            <a:off x="3342" y="771"/>
            <a:ext cx="1813" cy="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1" name="Equation" r:id="rId11" imgW="1231900" imgH="457200" progId="Equation.3">
                    <p:embed/>
                  </p:oleObj>
                </mc:Choice>
                <mc:Fallback>
                  <p:oleObj name="Equation" r:id="rId11" imgW="12319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2" y="771"/>
                          <a:ext cx="1813" cy="6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191000" y="4343400"/>
            <a:ext cx="3182938" cy="976313"/>
            <a:chOff x="2646" y="631"/>
            <a:chExt cx="1854" cy="711"/>
          </a:xfrm>
        </p:grpSpPr>
        <p:sp>
          <p:nvSpPr>
            <p:cNvPr id="11282" name="Text Box 22"/>
            <p:cNvSpPr txBox="1">
              <a:spLocks noChangeArrowheads="1"/>
            </p:cNvSpPr>
            <p:nvPr/>
          </p:nvSpPr>
          <p:spPr bwMode="auto">
            <a:xfrm>
              <a:off x="2646" y="791"/>
              <a:ext cx="67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Đặt</a:t>
              </a:r>
            </a:p>
          </p:txBody>
        </p:sp>
        <p:graphicFrame>
          <p:nvGraphicFramePr>
            <p:cNvPr id="11283" name="Object 7"/>
            <p:cNvGraphicFramePr>
              <a:graphicFrameLocks noChangeAspect="1"/>
            </p:cNvGraphicFramePr>
            <p:nvPr/>
          </p:nvGraphicFramePr>
          <p:xfrm>
            <a:off x="3267" y="631"/>
            <a:ext cx="1233" cy="7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2" name="Equation" r:id="rId13" imgW="837836" imgH="482391" progId="Equation.3">
                    <p:embed/>
                  </p:oleObj>
                </mc:Choice>
                <mc:Fallback>
                  <p:oleObj name="Equation" r:id="rId13" imgW="837836" imgH="4823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631"/>
                          <a:ext cx="1233" cy="7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6" name="Text Box 24"/>
          <p:cNvSpPr txBox="1">
            <a:spLocks noChangeArrowheads="1"/>
          </p:cNvSpPr>
          <p:nvPr/>
        </p:nvSpPr>
        <p:spPr bwMode="auto">
          <a:xfrm>
            <a:off x="152400" y="588168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</a:rPr>
              <a:t>2) </a:t>
            </a:r>
          </a:p>
        </p:txBody>
      </p:sp>
      <p:graphicFrame>
        <p:nvGraphicFramePr>
          <p:cNvPr id="11277" name="Object 5"/>
          <p:cNvGraphicFramePr>
            <a:graphicFrameLocks noChangeAspect="1"/>
          </p:cNvGraphicFramePr>
          <p:nvPr/>
        </p:nvGraphicFramePr>
        <p:xfrm>
          <a:off x="854075" y="5840413"/>
          <a:ext cx="295116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5" imgW="1155700" imgH="279400" progId="Equation.3">
                  <p:embed/>
                </p:oleObj>
              </mc:Choice>
              <mc:Fallback>
                <p:oleObj name="Equation" r:id="rId15" imgW="11557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840413"/>
                        <a:ext cx="295116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4191000" y="5637213"/>
            <a:ext cx="3632200" cy="1068387"/>
            <a:chOff x="2643" y="771"/>
            <a:chExt cx="2288" cy="673"/>
          </a:xfrm>
        </p:grpSpPr>
        <p:sp>
          <p:nvSpPr>
            <p:cNvPr id="11280" name="Text Box 27"/>
            <p:cNvSpPr txBox="1">
              <a:spLocks noChangeArrowheads="1"/>
            </p:cNvSpPr>
            <p:nvPr/>
          </p:nvSpPr>
          <p:spPr bwMode="auto">
            <a:xfrm>
              <a:off x="2643" y="930"/>
              <a:ext cx="6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</a:rPr>
                <a:t>Đặt</a:t>
              </a:r>
            </a:p>
          </p:txBody>
        </p:sp>
        <p:graphicFrame>
          <p:nvGraphicFramePr>
            <p:cNvPr id="11281" name="Object 6"/>
            <p:cNvGraphicFramePr>
              <a:graphicFrameLocks noChangeAspect="1"/>
            </p:cNvGraphicFramePr>
            <p:nvPr/>
          </p:nvGraphicFramePr>
          <p:xfrm>
            <a:off x="3567" y="771"/>
            <a:ext cx="1364" cy="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4" name="Equation" r:id="rId17" imgW="927100" imgH="457200" progId="Equation.3">
                    <p:embed/>
                  </p:oleObj>
                </mc:Choice>
                <mc:Fallback>
                  <p:oleObj name="Equation" r:id="rId17" imgW="9271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7" y="771"/>
                          <a:ext cx="1364" cy="6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103089"/>
              </p:ext>
            </p:extLst>
          </p:nvPr>
        </p:nvGraphicFramePr>
        <p:xfrm>
          <a:off x="6172200" y="457200"/>
          <a:ext cx="27940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19" imgW="1180588" imgH="469696" progId="Equation.DSMT4">
                  <p:embed/>
                </p:oleObj>
              </mc:Choice>
              <mc:Fallback>
                <p:oleObj name="Equation" r:id="rId19" imgW="1180588" imgH="46969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57200"/>
                        <a:ext cx="279400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291861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7"/>
          <p:cNvSpPr>
            <a:spLocks noChangeArrowheads="1"/>
          </p:cNvSpPr>
          <p:nvPr/>
        </p:nvSpPr>
        <p:spPr bwMode="auto">
          <a:xfrm>
            <a:off x="381000" y="501650"/>
            <a:ext cx="830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vi-VN">
              <a:latin typeface="Verdana" pitchFamily="34" charset="0"/>
            </a:endParaRPr>
          </a:p>
        </p:txBody>
      </p:sp>
      <p:graphicFrame>
        <p:nvGraphicFramePr>
          <p:cNvPr id="440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531364"/>
              </p:ext>
            </p:extLst>
          </p:nvPr>
        </p:nvGraphicFramePr>
        <p:xfrm>
          <a:off x="5632629" y="161925"/>
          <a:ext cx="27940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4" imgW="1180588" imgH="469696" progId="Equation.DSMT4">
                  <p:embed/>
                </p:oleObj>
              </mc:Choice>
              <mc:Fallback>
                <p:oleObj name="Equation" r:id="rId4" imgW="1180588" imgH="46969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629" y="161925"/>
                        <a:ext cx="279400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36963" y="1550988"/>
            <a:ext cx="4032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Đặt dv = e</a:t>
            </a:r>
            <a:r>
              <a:rPr lang="en-US" baseline="30000"/>
              <a:t>x</a:t>
            </a:r>
            <a:r>
              <a:rPr lang="en-US"/>
              <a:t>dx </a:t>
            </a:r>
            <a:r>
              <a:rPr lang="en-US">
                <a:sym typeface="Symbol" pitchFamily="18" charset="2"/>
              </a:rPr>
              <a:t>v = e</a:t>
            </a:r>
            <a:r>
              <a:rPr lang="en-US" baseline="30000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 </a:t>
            </a:r>
            <a:r>
              <a:rPr lang="en-US" baseline="30000">
                <a:sym typeface="Symbol" pitchFamily="18" charset="2"/>
              </a:rPr>
              <a:t> </a:t>
            </a:r>
          </a:p>
          <a:p>
            <a:pPr eaLnBrk="1" hangingPunct="1"/>
            <a:r>
              <a:rPr lang="en-US"/>
              <a:t>           u = x + 1 </a:t>
            </a:r>
            <a:r>
              <a:rPr lang="en-US">
                <a:sym typeface="Symbol" pitchFamily="18" charset="2"/>
              </a:rPr>
              <a:t>du = dx </a:t>
            </a:r>
            <a:endParaRPr lang="en-US"/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/>
        </p:nvGraphicFramePr>
        <p:xfrm>
          <a:off x="611188" y="2259013"/>
          <a:ext cx="20939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6" imgW="1028520" imgH="482400" progId="Equation.3">
                  <p:embed/>
                </p:oleObj>
              </mc:Choice>
              <mc:Fallback>
                <p:oleObj name="Equation" r:id="rId6" imgW="1028520" imgH="4824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259013"/>
                        <a:ext cx="2093912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/>
        </p:nvGraphicFramePr>
        <p:xfrm>
          <a:off x="312738" y="4291013"/>
          <a:ext cx="1979612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8" imgW="850680" imgH="711000" progId="Equation.3">
                  <p:embed/>
                </p:oleObj>
              </mc:Choice>
              <mc:Fallback>
                <p:oleObj name="Equation" r:id="rId8" imgW="850680" imgH="7110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4291013"/>
                        <a:ext cx="1979612" cy="138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03575" y="3275013"/>
            <a:ext cx="48974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  <a:p>
            <a:r>
              <a:rPr lang="en-US"/>
              <a:t>Đặt u  = lnx </a:t>
            </a:r>
            <a:r>
              <a:rPr lang="en-US">
                <a:sym typeface="Symbol" pitchFamily="18" charset="2"/>
              </a:rPr>
              <a:t> du  = 1/x dx </a:t>
            </a:r>
            <a:r>
              <a:rPr lang="en-US" baseline="30000">
                <a:sym typeface="Symbol" pitchFamily="18" charset="2"/>
              </a:rPr>
              <a:t> </a:t>
            </a:r>
          </a:p>
          <a:p>
            <a:r>
              <a:rPr lang="en-US"/>
              <a:t>    dv = xdx  </a:t>
            </a:r>
            <a:r>
              <a:rPr lang="en-US">
                <a:sym typeface="Symbol" pitchFamily="18" charset="2"/>
              </a:rPr>
              <a:t> v = x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/ 2  </a:t>
            </a:r>
            <a:endParaRPr lang="en-US"/>
          </a:p>
        </p:txBody>
      </p:sp>
      <p:graphicFrame>
        <p:nvGraphicFramePr>
          <p:cNvPr id="8" name="Object 7"/>
          <p:cNvGraphicFramePr>
            <a:graphicFrameLocks noGrp="1" noChangeAspect="1"/>
          </p:cNvGraphicFramePr>
          <p:nvPr/>
        </p:nvGraphicFramePr>
        <p:xfrm>
          <a:off x="266700" y="1550988"/>
          <a:ext cx="26320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10" imgW="1129810" imgH="482391" progId="Equation.3">
                  <p:embed/>
                </p:oleObj>
              </mc:Choice>
              <mc:Fallback>
                <p:oleObj name="Equation" r:id="rId10" imgW="1129810" imgH="482391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1550988"/>
                        <a:ext cx="2632075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Grp="1" noChangeAspect="1"/>
          </p:cNvGraphicFramePr>
          <p:nvPr/>
        </p:nvGraphicFramePr>
        <p:xfrm>
          <a:off x="250825" y="3190875"/>
          <a:ext cx="224631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12" imgW="965200" imgH="469900" progId="Equation.3">
                  <p:embed/>
                </p:oleObj>
              </mc:Choice>
              <mc:Fallback>
                <p:oleObj name="Equation" r:id="rId12" imgW="965200" imgH="4699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190875"/>
                        <a:ext cx="2246313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70182" y="161925"/>
            <a:ext cx="49876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3200" b="1" u="sng" dirty="0">
                <a:solidFill>
                  <a:srgbClr val="FF0000"/>
                </a:solidFill>
              </a:rPr>
              <a:t>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1404E4"/>
                </a:solidFill>
              </a:rPr>
              <a:t>ơi</a:t>
            </a:r>
            <a:r>
              <a:rPr lang="en-US" sz="3200" b="1" dirty="0">
                <a:solidFill>
                  <a:srgbClr val="1404E4"/>
                </a:solidFill>
              </a:rPr>
              <a:t> </a:t>
            </a:r>
            <a:r>
              <a:rPr lang="en-US" sz="3200" b="1" u="sng" dirty="0" err="1">
                <a:solidFill>
                  <a:srgbClr val="1404E4"/>
                </a:solidFill>
              </a:rPr>
              <a:t>ln</a:t>
            </a:r>
            <a:r>
              <a:rPr lang="en-US" sz="3200" b="1" u="sng" dirty="0">
                <a:solidFill>
                  <a:srgbClr val="1404E4"/>
                </a:solidFill>
              </a:rPr>
              <a:t>, arc </a:t>
            </a:r>
            <a:r>
              <a:rPr lang="en-US" sz="3200" b="1" dirty="0" err="1">
                <a:solidFill>
                  <a:srgbClr val="1404E4"/>
                </a:solidFill>
              </a:rPr>
              <a:t>quá</a:t>
            </a:r>
            <a:r>
              <a:rPr lang="en-US" sz="3200" b="1" dirty="0">
                <a:solidFill>
                  <a:srgbClr val="1404E4"/>
                </a:solidFill>
              </a:rPr>
              <a:t> </a:t>
            </a:r>
            <a:r>
              <a:rPr lang="en-US" sz="3200" b="1" dirty="0" err="1">
                <a:solidFill>
                  <a:srgbClr val="1404E4"/>
                </a:solidFill>
              </a:rPr>
              <a:t>trời</a:t>
            </a:r>
            <a:r>
              <a:rPr lang="en-US" sz="3200" b="1" dirty="0">
                <a:solidFill>
                  <a:srgbClr val="1404E4"/>
                </a:solidFill>
              </a:rPr>
              <a:t> .</a:t>
            </a:r>
          </a:p>
          <a:p>
            <a:pPr eaLnBrk="1" hangingPunct="1"/>
            <a:r>
              <a:rPr lang="en-US" sz="3200" b="1" u="sng" dirty="0">
                <a:solidFill>
                  <a:srgbClr val="1404E4"/>
                </a:solidFill>
              </a:rPr>
              <a:t>E</a:t>
            </a:r>
            <a:r>
              <a:rPr lang="en-US" sz="3200" b="1" dirty="0">
                <a:solidFill>
                  <a:srgbClr val="1404E4"/>
                </a:solidFill>
              </a:rPr>
              <a:t> </a:t>
            </a:r>
            <a:r>
              <a:rPr lang="en-US" sz="3200" b="1" dirty="0" err="1">
                <a:solidFill>
                  <a:srgbClr val="1404E4"/>
                </a:solidFill>
              </a:rPr>
              <a:t>rằng</a:t>
            </a:r>
            <a:r>
              <a:rPr lang="en-US" sz="3200" b="1" dirty="0">
                <a:solidFill>
                  <a:srgbClr val="1404E4"/>
                </a:solidFill>
              </a:rPr>
              <a:t> </a:t>
            </a:r>
            <a:r>
              <a:rPr lang="en-US" sz="3200" b="1" u="sng" dirty="0">
                <a:solidFill>
                  <a:srgbClr val="1404E4"/>
                </a:solidFill>
              </a:rPr>
              <a:t>sin, </a:t>
            </a:r>
            <a:r>
              <a:rPr lang="en-US" sz="3200" b="1" u="sng" dirty="0" err="1">
                <a:solidFill>
                  <a:srgbClr val="1404E4"/>
                </a:solidFill>
              </a:rPr>
              <a:t>cos</a:t>
            </a:r>
            <a:r>
              <a:rPr lang="en-US" sz="3200" b="1" u="sng" dirty="0">
                <a:solidFill>
                  <a:srgbClr val="1404E4"/>
                </a:solidFill>
              </a:rPr>
              <a:t> </a:t>
            </a:r>
            <a:r>
              <a:rPr lang="en-US" sz="3200" b="1" dirty="0" err="1">
                <a:solidFill>
                  <a:srgbClr val="1404E4"/>
                </a:solidFill>
              </a:rPr>
              <a:t>còn</a:t>
            </a:r>
            <a:r>
              <a:rPr lang="en-US" sz="3200" b="1" dirty="0">
                <a:solidFill>
                  <a:srgbClr val="1404E4"/>
                </a:solidFill>
              </a:rPr>
              <a:t> </a:t>
            </a:r>
            <a:r>
              <a:rPr lang="en-US" sz="3200" b="1" dirty="0" err="1">
                <a:solidFill>
                  <a:srgbClr val="1404E4"/>
                </a:solidFill>
              </a:rPr>
              <a:t>mời</a:t>
            </a:r>
            <a:r>
              <a:rPr lang="en-US" sz="3200" b="1" dirty="0">
                <a:solidFill>
                  <a:srgbClr val="1404E4"/>
                </a:solidFill>
              </a:rPr>
              <a:t> </a:t>
            </a:r>
            <a:r>
              <a:rPr lang="en-US" sz="3200" b="1" u="sng" dirty="0">
                <a:solidFill>
                  <a:srgbClr val="FF0000"/>
                </a:solidFill>
              </a:rPr>
              <a:t>dv</a:t>
            </a:r>
            <a:r>
              <a:rPr lang="en-US" sz="3200" b="1" dirty="0">
                <a:solidFill>
                  <a:srgbClr val="1404E4"/>
                </a:solidFill>
              </a:rPr>
              <a:t>.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/>
        </p:nvGraphicFramePr>
        <p:xfrm>
          <a:off x="7932738" y="2492375"/>
          <a:ext cx="33496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14" imgW="164880" imgH="203040" progId="Equation.3">
                  <p:embed/>
                </p:oleObj>
              </mc:Choice>
              <mc:Fallback>
                <p:oleObj name="Equation" r:id="rId14" imgW="164880" imgH="2030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2738" y="2492375"/>
                        <a:ext cx="334962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Grp="1" noChangeAspect="1"/>
          </p:cNvGraphicFramePr>
          <p:nvPr/>
        </p:nvGraphicFramePr>
        <p:xfrm>
          <a:off x="5364163" y="2420938"/>
          <a:ext cx="250825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16" imgW="1231560" imgH="330120" progId="Equation.3">
                  <p:embed/>
                </p:oleObj>
              </mc:Choice>
              <mc:Fallback>
                <p:oleObj name="Equation" r:id="rId16" imgW="1231560" imgH="33012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420938"/>
                        <a:ext cx="250825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Grp="1" noChangeAspect="1"/>
          </p:cNvGraphicFramePr>
          <p:nvPr/>
        </p:nvGraphicFramePr>
        <p:xfrm>
          <a:off x="2771775" y="2276475"/>
          <a:ext cx="25590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18" imgW="1257120" imgH="482400" progId="Equation.3">
                  <p:embed/>
                </p:oleObj>
              </mc:Choice>
              <mc:Fallback>
                <p:oleObj name="Equation" r:id="rId18" imgW="1257120" imgH="4824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276475"/>
                        <a:ext cx="255905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Grp="1" noChangeAspect="1"/>
          </p:cNvGraphicFramePr>
          <p:nvPr/>
        </p:nvGraphicFramePr>
        <p:xfrm>
          <a:off x="611188" y="5157788"/>
          <a:ext cx="27193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20" imgW="1168200" imgH="507960" progId="Equation.3">
                  <p:embed/>
                </p:oleObj>
              </mc:Choice>
              <mc:Fallback>
                <p:oleObj name="Equation" r:id="rId20" imgW="1168200" imgH="50796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157788"/>
                        <a:ext cx="271938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Grp="1" noChangeAspect="1"/>
          </p:cNvGraphicFramePr>
          <p:nvPr/>
        </p:nvGraphicFramePr>
        <p:xfrm>
          <a:off x="5265738" y="4300538"/>
          <a:ext cx="286702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22" imgW="1231560" imgH="469800" progId="Equation.3">
                  <p:embed/>
                </p:oleObj>
              </mc:Choice>
              <mc:Fallback>
                <p:oleObj name="Equation" r:id="rId22" imgW="1231560" imgH="469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738" y="4300538"/>
                        <a:ext cx="2867025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Grp="1" noChangeAspect="1"/>
          </p:cNvGraphicFramePr>
          <p:nvPr/>
        </p:nvGraphicFramePr>
        <p:xfrm>
          <a:off x="2124075" y="4291013"/>
          <a:ext cx="322262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24" imgW="1384200" imgH="469800" progId="Equation.3">
                  <p:embed/>
                </p:oleObj>
              </mc:Choice>
              <mc:Fallback>
                <p:oleObj name="Equation" r:id="rId24" imgW="1384200" imgH="469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291013"/>
                        <a:ext cx="322262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Grp="1" noChangeAspect="1"/>
          </p:cNvGraphicFramePr>
          <p:nvPr/>
        </p:nvGraphicFramePr>
        <p:xfrm>
          <a:off x="3235325" y="5229225"/>
          <a:ext cx="44338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26" imgW="1904760" imgH="419040" progId="Equation.3">
                  <p:embed/>
                </p:oleObj>
              </mc:Choice>
              <mc:Fallback>
                <p:oleObj name="Equation" r:id="rId26" imgW="1904760" imgH="4190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5229225"/>
                        <a:ext cx="443388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1443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573"/>
    </mc:Choice>
    <mc:Fallback xmlns="">
      <p:transition spd="slow" advTm="2305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762000" y="228600"/>
            <a:ext cx="7696200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rgbClr val="FFFFFF"/>
              </a:solidFill>
              <a:latin typeface="VNI-Times" pitchFamily="2" charset="0"/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104900" y="1084468"/>
            <a:ext cx="400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FFFFFF"/>
                </a:solidFill>
                <a:latin typeface="VNI-Times" pitchFamily="2" charset="0"/>
              </a:rPr>
              <a:t>Cuûng coá:</a:t>
            </a:r>
          </a:p>
        </p:txBody>
      </p:sp>
      <p:sp>
        <p:nvSpPr>
          <p:cNvPr id="31750" name="Line 9"/>
          <p:cNvSpPr>
            <a:spLocks noChangeShapeType="1"/>
          </p:cNvSpPr>
          <p:nvPr/>
        </p:nvSpPr>
        <p:spPr bwMode="auto">
          <a:xfrm>
            <a:off x="1193800" y="904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34652"/>
              </p:ext>
            </p:extLst>
          </p:nvPr>
        </p:nvGraphicFramePr>
        <p:xfrm>
          <a:off x="2133600" y="647700"/>
          <a:ext cx="3124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117440" imgH="482400" progId="Equation.3">
                  <p:embed/>
                </p:oleObj>
              </mc:Choice>
              <mc:Fallback>
                <p:oleObj name="Equation" r:id="rId3" imgW="11174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647700"/>
                        <a:ext cx="31242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4900" y="381000"/>
            <a:ext cx="179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FF0000"/>
                </a:solidFill>
              </a:rPr>
              <a:t>CỦNG CỐ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250" y="1928961"/>
            <a:ext cx="747395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CÁCH GIẢI </a:t>
            </a:r>
            <a:r>
              <a:rPr lang="en-US" dirty="0" smtClean="0"/>
              <a:t>: </a:t>
            </a:r>
            <a:r>
              <a:rPr lang="en-US" sz="4400" dirty="0" smtClean="0"/>
              <a:t>1. </a:t>
            </a:r>
            <a:r>
              <a:rPr lang="en-US" sz="3200" dirty="0" err="1" smtClean="0"/>
              <a:t>Dùng</a:t>
            </a:r>
            <a:r>
              <a:rPr lang="en-US" sz="3200" dirty="0" smtClean="0"/>
              <a:t> </a:t>
            </a:r>
            <a:r>
              <a:rPr lang="en-US" sz="3200" dirty="0" err="1" smtClean="0"/>
              <a:t>công</a:t>
            </a:r>
            <a:r>
              <a:rPr lang="en-US" sz="3200" dirty="0" smtClean="0"/>
              <a:t> </a:t>
            </a:r>
            <a:r>
              <a:rPr lang="en-US" sz="3200" dirty="0" err="1" smtClean="0"/>
              <a:t>thức</a:t>
            </a:r>
            <a:r>
              <a:rPr lang="en-US" sz="3200" dirty="0" smtClean="0"/>
              <a:t> </a:t>
            </a:r>
            <a:r>
              <a:rPr lang="en-US" sz="3200" dirty="0" err="1" smtClean="0"/>
              <a:t>nguyên</a:t>
            </a:r>
            <a:r>
              <a:rPr lang="en-US" sz="3200" dirty="0" smtClean="0"/>
              <a:t> </a:t>
            </a:r>
            <a:r>
              <a:rPr lang="en-US" sz="3200" dirty="0" err="1" smtClean="0"/>
              <a:t>hàm</a:t>
            </a:r>
            <a:r>
              <a:rPr lang="en-US" sz="3200" dirty="0" smtClean="0"/>
              <a:t> (</a:t>
            </a:r>
            <a:r>
              <a:rPr lang="en-US" sz="3200" dirty="0" err="1" smtClean="0"/>
              <a:t>nếu</a:t>
            </a:r>
            <a:r>
              <a:rPr lang="en-US" sz="3200" dirty="0" smtClean="0"/>
              <a:t> </a:t>
            </a:r>
            <a:r>
              <a:rPr lang="en-US" sz="3200" dirty="0" err="1" smtClean="0"/>
              <a:t>được</a:t>
            </a:r>
            <a:r>
              <a:rPr lang="en-US" sz="3200" dirty="0" smtClean="0"/>
              <a:t> ) </a:t>
            </a:r>
          </a:p>
          <a:p>
            <a:pPr marL="342900" indent="-342900">
              <a:buAutoNum type="arabicPeriod" startAt="2"/>
            </a:pPr>
            <a:r>
              <a:rPr lang="en-US" sz="3200" dirty="0" err="1" smtClean="0"/>
              <a:t>Dùng</a:t>
            </a:r>
            <a:r>
              <a:rPr lang="en-US" sz="3200" dirty="0" smtClean="0"/>
              <a:t> </a:t>
            </a:r>
            <a:r>
              <a:rPr lang="en-US" sz="3200" dirty="0" err="1" smtClean="0"/>
              <a:t>phương</a:t>
            </a:r>
            <a:r>
              <a:rPr lang="en-US" sz="3200" dirty="0" smtClean="0"/>
              <a:t> </a:t>
            </a:r>
            <a:r>
              <a:rPr lang="en-US" sz="3200" dirty="0" err="1" smtClean="0"/>
              <a:t>pháp</a:t>
            </a:r>
            <a:r>
              <a:rPr lang="en-US" sz="3200" dirty="0" smtClean="0"/>
              <a:t> </a:t>
            </a:r>
            <a:r>
              <a:rPr lang="en-US" sz="3200" dirty="0" err="1" smtClean="0"/>
              <a:t>đổi</a:t>
            </a:r>
            <a:r>
              <a:rPr lang="en-US" sz="3200" dirty="0" smtClean="0"/>
              <a:t> </a:t>
            </a:r>
            <a:r>
              <a:rPr lang="en-US" sz="3200" dirty="0" err="1" smtClean="0"/>
              <a:t>biến</a:t>
            </a:r>
            <a:r>
              <a:rPr lang="en-US" sz="3200" dirty="0" smtClean="0"/>
              <a:t> </a:t>
            </a:r>
          </a:p>
          <a:p>
            <a:pPr marL="342900" indent="-342900">
              <a:buAutoNum type="arabicPeriod" startAt="2"/>
            </a:pPr>
            <a:r>
              <a:rPr lang="en-US" sz="3200" dirty="0" err="1" smtClean="0"/>
              <a:t>Dùng</a:t>
            </a:r>
            <a:r>
              <a:rPr lang="en-US" sz="3200" dirty="0" smtClean="0"/>
              <a:t> </a:t>
            </a:r>
            <a:r>
              <a:rPr lang="en-US" sz="3200" dirty="0" err="1" smtClean="0"/>
              <a:t>phương</a:t>
            </a:r>
            <a:r>
              <a:rPr lang="en-US" sz="3200" dirty="0" smtClean="0"/>
              <a:t> </a:t>
            </a:r>
            <a:r>
              <a:rPr lang="en-US" sz="3200" dirty="0" err="1" smtClean="0"/>
              <a:t>pháp</a:t>
            </a:r>
            <a:r>
              <a:rPr lang="en-US" sz="3200" dirty="0" smtClean="0"/>
              <a:t> </a:t>
            </a:r>
            <a:r>
              <a:rPr lang="en-US" sz="3200" dirty="0" err="1" smtClean="0"/>
              <a:t>tích</a:t>
            </a:r>
            <a:r>
              <a:rPr lang="en-US" sz="3200" dirty="0" smtClean="0"/>
              <a:t> </a:t>
            </a:r>
            <a:r>
              <a:rPr lang="en-US" sz="3200" dirty="0" err="1" smtClean="0"/>
              <a:t>phân</a:t>
            </a:r>
            <a:r>
              <a:rPr lang="en-US" sz="3200" dirty="0" smtClean="0"/>
              <a:t> </a:t>
            </a:r>
            <a:r>
              <a:rPr lang="en-US" sz="3200" dirty="0" err="1" smtClean="0"/>
              <a:t>từng</a:t>
            </a:r>
            <a:r>
              <a:rPr lang="en-US" sz="3200" dirty="0" smtClean="0"/>
              <a:t> </a:t>
            </a:r>
            <a:r>
              <a:rPr lang="en-US" sz="3200" dirty="0" err="1" smtClean="0"/>
              <a:t>phần</a:t>
            </a:r>
            <a:r>
              <a:rPr lang="en-US" sz="3200" dirty="0" smtClean="0"/>
              <a:t> 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1191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1"/>
          <p:cNvSpPr txBox="1">
            <a:spLocks noChangeArrowheads="1"/>
          </p:cNvSpPr>
          <p:nvPr/>
        </p:nvSpPr>
        <p:spPr bwMode="auto">
          <a:xfrm>
            <a:off x="609600" y="1143000"/>
            <a:ext cx="3875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6387" name="Object 4"/>
          <p:cNvGraphicFramePr>
            <a:graphicFrameLocks noChangeAspect="1"/>
          </p:cNvGraphicFramePr>
          <p:nvPr/>
        </p:nvGraphicFramePr>
        <p:xfrm>
          <a:off x="4724400" y="990600"/>
          <a:ext cx="16764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647700" imgH="469900" progId="Equation.DSMT4">
                  <p:embed/>
                </p:oleObj>
              </mc:Choice>
              <mc:Fallback>
                <p:oleObj name="Equation" r:id="rId3" imgW="647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990600"/>
                        <a:ext cx="16764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Hộp_Văn_Bản 5"/>
          <p:cNvSpPr txBox="1">
            <a:spLocks noChangeArrowheads="1"/>
          </p:cNvSpPr>
          <p:nvPr/>
        </p:nvSpPr>
        <p:spPr bwMode="auto">
          <a:xfrm>
            <a:off x="990600" y="1900238"/>
            <a:ext cx="91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A.  1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Hộp_Văn_Bản 6"/>
          <p:cNvSpPr txBox="1">
            <a:spLocks noChangeArrowheads="1"/>
          </p:cNvSpPr>
          <p:nvPr/>
        </p:nvSpPr>
        <p:spPr bwMode="auto">
          <a:xfrm>
            <a:off x="2514600" y="1905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B.  -1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Hộp_Văn_Bản 7"/>
          <p:cNvSpPr txBox="1">
            <a:spLocks noChangeArrowheads="1"/>
          </p:cNvSpPr>
          <p:nvPr/>
        </p:nvSpPr>
        <p:spPr bwMode="auto">
          <a:xfrm>
            <a:off x="4191000" y="1905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C.  2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1" name="Hộp_Văn_Bản 8"/>
          <p:cNvSpPr txBox="1">
            <a:spLocks noChangeArrowheads="1"/>
          </p:cNvSpPr>
          <p:nvPr/>
        </p:nvSpPr>
        <p:spPr bwMode="auto">
          <a:xfrm>
            <a:off x="5791200" y="1905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D.  -2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914400" y="1905000"/>
            <a:ext cx="533400" cy="457200"/>
          </a:xfrm>
          <a:prstGeom prst="ellipse">
            <a:avLst/>
          </a:prstGeom>
          <a:noFill/>
          <a:ln w="38100" algn="ctr">
            <a:solidFill>
              <a:srgbClr val="8A00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6393" name="TextBox 21"/>
          <p:cNvSpPr txBox="1">
            <a:spLocks noChangeArrowheads="1"/>
          </p:cNvSpPr>
          <p:nvPr/>
        </p:nvSpPr>
        <p:spPr bwMode="auto">
          <a:xfrm>
            <a:off x="609600" y="2743200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Cho</a:t>
            </a:r>
          </a:p>
        </p:txBody>
      </p:sp>
      <p:graphicFrame>
        <p:nvGraphicFramePr>
          <p:cNvPr id="16394" name="Object 3"/>
          <p:cNvGraphicFramePr>
            <a:graphicFrameLocks noChangeAspect="1"/>
          </p:cNvGraphicFramePr>
          <p:nvPr/>
        </p:nvGraphicFramePr>
        <p:xfrm>
          <a:off x="2743200" y="2362200"/>
          <a:ext cx="44116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5" imgW="1905000" imgH="584200" progId="Equation.DSMT4">
                  <p:embed/>
                </p:oleObj>
              </mc:Choice>
              <mc:Fallback>
                <p:oleObj name="Equation" r:id="rId5" imgW="1905000" imgH="5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62200"/>
                        <a:ext cx="44116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TextBox 21"/>
          <p:cNvSpPr txBox="1">
            <a:spLocks noChangeArrowheads="1"/>
          </p:cNvSpPr>
          <p:nvPr/>
        </p:nvSpPr>
        <p:spPr bwMode="auto">
          <a:xfrm>
            <a:off x="762000" y="3429000"/>
            <a:ext cx="815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6396" name="Object 5"/>
          <p:cNvGraphicFramePr>
            <a:graphicFrameLocks noChangeAspect="1"/>
          </p:cNvGraphicFramePr>
          <p:nvPr/>
        </p:nvGraphicFramePr>
        <p:xfrm>
          <a:off x="1524000" y="3429000"/>
          <a:ext cx="14001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7" imgW="622030" imgH="190417" progId="Equation.DSMT4">
                  <p:embed/>
                </p:oleObj>
              </mc:Choice>
              <mc:Fallback>
                <p:oleObj name="Equation" r:id="rId7" imgW="622030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29000"/>
                        <a:ext cx="14001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7" name="TextBox 21"/>
          <p:cNvSpPr txBox="1">
            <a:spLocks noChangeArrowheads="1"/>
          </p:cNvSpPr>
          <p:nvPr/>
        </p:nvSpPr>
        <p:spPr bwMode="auto">
          <a:xfrm>
            <a:off x="3048000" y="3424238"/>
            <a:ext cx="1003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Tính: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6398" name="Object 5"/>
          <p:cNvGraphicFramePr>
            <a:graphicFrameLocks noChangeAspect="1"/>
          </p:cNvGraphicFramePr>
          <p:nvPr/>
        </p:nvGraphicFramePr>
        <p:xfrm>
          <a:off x="4019550" y="3429000"/>
          <a:ext cx="17716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9" imgW="787058" imgH="177723" progId="Equation.DSMT4">
                  <p:embed/>
                </p:oleObj>
              </mc:Choice>
              <mc:Fallback>
                <p:oleObj name="Equation" r:id="rId9" imgW="787058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3429000"/>
                        <a:ext cx="17716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9" name="Hộp_Văn_Bản 16"/>
          <p:cNvSpPr txBox="1">
            <a:spLocks noChangeArrowheads="1"/>
          </p:cNvSpPr>
          <p:nvPr/>
        </p:nvSpPr>
        <p:spPr bwMode="auto">
          <a:xfrm>
            <a:off x="838200" y="39624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A.  T=15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0" name="Hộp_Văn_Bản 17"/>
          <p:cNvSpPr txBox="1">
            <a:spLocks noChangeArrowheads="1"/>
          </p:cNvSpPr>
          <p:nvPr/>
        </p:nvSpPr>
        <p:spPr bwMode="auto">
          <a:xfrm>
            <a:off x="2819400" y="39624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B.  T=13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1" name="Hộp_Văn_Bản 18"/>
          <p:cNvSpPr txBox="1">
            <a:spLocks noChangeArrowheads="1"/>
          </p:cNvSpPr>
          <p:nvPr/>
        </p:nvSpPr>
        <p:spPr bwMode="auto">
          <a:xfrm>
            <a:off x="4495800" y="39624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C.  T=11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2" name="Hộp_Văn_Bản 19"/>
          <p:cNvSpPr txBox="1">
            <a:spLocks noChangeArrowheads="1"/>
          </p:cNvSpPr>
          <p:nvPr/>
        </p:nvSpPr>
        <p:spPr bwMode="auto">
          <a:xfrm>
            <a:off x="6096000" y="39624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D.  T=9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36"/>
          <p:cNvSpPr>
            <a:spLocks noChangeArrowheads="1"/>
          </p:cNvSpPr>
          <p:nvPr/>
        </p:nvSpPr>
        <p:spPr bwMode="auto">
          <a:xfrm>
            <a:off x="6019800" y="3962400"/>
            <a:ext cx="533400" cy="457200"/>
          </a:xfrm>
          <a:prstGeom prst="ellipse">
            <a:avLst/>
          </a:prstGeom>
          <a:noFill/>
          <a:ln w="38100" algn="ctr">
            <a:solidFill>
              <a:srgbClr val="8A00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6404" name="TextBox 21"/>
          <p:cNvSpPr txBox="1">
            <a:spLocks noChangeArrowheads="1"/>
          </p:cNvSpPr>
          <p:nvPr/>
        </p:nvSpPr>
        <p:spPr bwMode="auto">
          <a:xfrm>
            <a:off x="685800" y="4795838"/>
            <a:ext cx="205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Cho</a:t>
            </a:r>
          </a:p>
        </p:txBody>
      </p:sp>
      <p:graphicFrame>
        <p:nvGraphicFramePr>
          <p:cNvPr id="16405" name="Object 7"/>
          <p:cNvGraphicFramePr>
            <a:graphicFrameLocks noChangeAspect="1"/>
          </p:cNvGraphicFramePr>
          <p:nvPr/>
        </p:nvGraphicFramePr>
        <p:xfrm>
          <a:off x="3109913" y="4419600"/>
          <a:ext cx="36766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11" imgW="1586811" imgH="583947" progId="Equation.DSMT4">
                  <p:embed/>
                </p:oleObj>
              </mc:Choice>
              <mc:Fallback>
                <p:oleObj name="Equation" r:id="rId11" imgW="1586811" imgH="5839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3" y="4419600"/>
                        <a:ext cx="36766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6" name="TextBox 21"/>
          <p:cNvSpPr txBox="1">
            <a:spLocks noChangeArrowheads="1"/>
          </p:cNvSpPr>
          <p:nvPr/>
        </p:nvSpPr>
        <p:spPr bwMode="auto">
          <a:xfrm>
            <a:off x="685800" y="5405438"/>
            <a:ext cx="815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6407" name="Object 8"/>
          <p:cNvGraphicFramePr>
            <a:graphicFrameLocks noChangeAspect="1"/>
          </p:cNvGraphicFramePr>
          <p:nvPr/>
        </p:nvGraphicFramePr>
        <p:xfrm>
          <a:off x="1666875" y="5438775"/>
          <a:ext cx="1114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3" imgW="495085" imgH="190417" progId="Equation.DSMT4">
                  <p:embed/>
                </p:oleObj>
              </mc:Choice>
              <mc:Fallback>
                <p:oleObj name="Equation" r:id="rId13" imgW="495085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5438775"/>
                        <a:ext cx="11144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TextBox 21"/>
          <p:cNvSpPr txBox="1">
            <a:spLocks noChangeArrowheads="1"/>
          </p:cNvSpPr>
          <p:nvPr/>
        </p:nvSpPr>
        <p:spPr bwMode="auto">
          <a:xfrm>
            <a:off x="2971800" y="5410200"/>
            <a:ext cx="1003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Tính: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6409" name="Object 9"/>
          <p:cNvGraphicFramePr>
            <a:graphicFrameLocks noChangeAspect="1"/>
          </p:cNvGraphicFramePr>
          <p:nvPr/>
        </p:nvGraphicFramePr>
        <p:xfrm>
          <a:off x="4033838" y="5381625"/>
          <a:ext cx="1628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15" imgW="723586" imgH="203112" progId="Equation.DSMT4">
                  <p:embed/>
                </p:oleObj>
              </mc:Choice>
              <mc:Fallback>
                <p:oleObj name="Equation" r:id="rId15" imgW="72358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5381625"/>
                        <a:ext cx="16287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0" name="Hộp_Văn_Bản 27"/>
          <p:cNvSpPr txBox="1">
            <a:spLocks noChangeArrowheads="1"/>
          </p:cNvSpPr>
          <p:nvPr/>
        </p:nvSpPr>
        <p:spPr bwMode="auto">
          <a:xfrm>
            <a:off x="685800" y="58674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A.  T=5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1" name="Hộp_Văn_Bản 28"/>
          <p:cNvSpPr txBox="1">
            <a:spLocks noChangeArrowheads="1"/>
          </p:cNvSpPr>
          <p:nvPr/>
        </p:nvSpPr>
        <p:spPr bwMode="auto">
          <a:xfrm>
            <a:off x="2590800" y="59436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B.  T=9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2" name="Hộp_Văn_Bản 29"/>
          <p:cNvSpPr txBox="1">
            <a:spLocks noChangeArrowheads="1"/>
          </p:cNvSpPr>
          <p:nvPr/>
        </p:nvSpPr>
        <p:spPr bwMode="auto">
          <a:xfrm>
            <a:off x="4419600" y="59436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C.  T=14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Hộp_Văn_Bản 30"/>
          <p:cNvSpPr txBox="1">
            <a:spLocks noChangeArrowheads="1"/>
          </p:cNvSpPr>
          <p:nvPr/>
        </p:nvSpPr>
        <p:spPr bwMode="auto">
          <a:xfrm>
            <a:off x="6096000" y="58674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D.  T=16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4343400" y="5943600"/>
            <a:ext cx="533400" cy="457200"/>
          </a:xfrm>
          <a:prstGeom prst="ellipse">
            <a:avLst/>
          </a:prstGeom>
          <a:noFill/>
          <a:ln w="38100" algn="ctr">
            <a:solidFill>
              <a:srgbClr val="8A00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263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3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4.4|5.4|12|17.9|5.5|8.3|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9.9|1.6|7.4|1.3|6.9|7.1|1.8|4.8|1.5|8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3|25.1|13.3|20.1|4.7|47.2|1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19.8|29.1|10.3|25.5|24.2|3|21.9|3.9|19.8|19.9|2.7|5.9|5.4|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419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12</cp:revision>
  <dcterms:created xsi:type="dcterms:W3CDTF">2021-02-18T09:40:16Z</dcterms:created>
  <dcterms:modified xsi:type="dcterms:W3CDTF">2021-02-18T11:58:46Z</dcterms:modified>
</cp:coreProperties>
</file>